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906000" cy="6858000" type="A4"/>
  <p:notesSz cx="9945688" cy="6858000"/>
  <p:defaultTextStyle>
    <a:defPPr>
      <a:defRPr lang="ja-JP"/>
    </a:defPPr>
    <a:lvl1pPr algn="ctr" rtl="0" fontAlgn="base">
      <a:spcBef>
        <a:spcPct val="0"/>
      </a:spcBef>
      <a:spcAft>
        <a:spcPct val="0"/>
      </a:spcAft>
      <a:defRPr kumimoji="1" sz="700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umimoji="1" sz="7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umimoji="1" sz="7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umimoji="1" sz="7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umimoji="1" sz="7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sz="700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sz="700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sz="700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sz="700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CCFFFF"/>
    <a:srgbClr val="CC3300"/>
    <a:srgbClr val="FF9999"/>
    <a:srgbClr val="FF99CC"/>
    <a:srgbClr val="66FFFF"/>
    <a:srgbClr val="FF9966"/>
    <a:srgbClr val="FFCC66"/>
    <a:srgbClr val="CCFFCC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9" autoAdjust="0"/>
    <p:restoredTop sz="94590" autoAdjust="0"/>
  </p:normalViewPr>
  <p:slideViewPr>
    <p:cSldViewPr>
      <p:cViewPr varScale="1">
        <p:scale>
          <a:sx n="72" d="100"/>
          <a:sy n="72" d="100"/>
        </p:scale>
        <p:origin x="1572" y="60"/>
      </p:cViewPr>
      <p:guideLst>
        <p:guide orient="horz" pos="2160"/>
        <p:guide pos="31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742950" y="2130425"/>
            <a:ext cx="84201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84B951-A316-4FCB-868E-8AF57F62172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00EE1-1350-4A1C-9BF0-886BDD5152B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7181850" y="274638"/>
            <a:ext cx="222885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95300" y="274638"/>
            <a:ext cx="653415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94E014-4555-4D9E-AAAA-D0A24E54086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FEEF3-795A-4AAF-A33D-A37517229F3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82638" y="4406900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82638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959055-A7C8-4648-8E48-0DE3CFA72EE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953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5029200" y="1600200"/>
            <a:ext cx="4381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C6129-154A-4891-A346-15F7E2073B3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73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73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5032375" y="1535113"/>
            <a:ext cx="437832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5032375" y="2174875"/>
            <a:ext cx="437832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53301B-003B-4F9E-846E-9E31F548588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06F075-4F0E-4933-8BF2-05759572C6C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08C23-BB25-4F18-9DCD-36DDC26F7BD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138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873500" y="273050"/>
            <a:ext cx="55372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95300" y="1435100"/>
            <a:ext cx="3259138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4EC005-9355-40FD-A377-A547A77986E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941513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941513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941513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9FEA2B-D0B2-4E57-AAC2-E29766EDCDA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2" tIns="47891" rIns="95782" bIns="4789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>
            <a:lvl1pPr algn="l">
              <a:defRPr sz="15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5225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522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782" tIns="47891" rIns="95782" bIns="47891" numCol="1" anchor="t" anchorCtr="0" compatLnSpc="1">
            <a:prstTxWarp prst="textNoShape">
              <a:avLst/>
            </a:prstTxWarp>
          </a:bodyPr>
          <a:lstStyle>
            <a:lvl1pPr algn="r">
              <a:defRPr sz="1500"/>
            </a:lvl1pPr>
          </a:lstStyle>
          <a:p>
            <a:pPr>
              <a:defRPr/>
            </a:pPr>
            <a:fld id="{BC6E8919-68C7-4894-A8AD-6F5501F3AA6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+mj-lt"/>
          <a:ea typeface="+mj-ea"/>
          <a:cs typeface="+mj-cs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Arial" charset="0"/>
          <a:ea typeface="ＭＳ Ｐゴシック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Arial" charset="0"/>
          <a:ea typeface="ＭＳ Ｐゴシック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Arial" charset="0"/>
          <a:ea typeface="ＭＳ Ｐゴシック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defTabSz="957263" rtl="0" fontAlgn="base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defTabSz="957263" rtl="0" fontAlgn="base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defTabSz="957263" rtl="0" fontAlgn="base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defTabSz="957263" rtl="0" fontAlgn="base">
        <a:spcBef>
          <a:spcPct val="0"/>
        </a:spcBef>
        <a:spcAft>
          <a:spcPct val="0"/>
        </a:spcAft>
        <a:defRPr kumimoji="1" sz="46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kumimoji="1" sz="3400">
          <a:solidFill>
            <a:schemeClr val="tx1"/>
          </a:solidFill>
          <a:latin typeface="+mn-lt"/>
          <a:ea typeface="+mn-ea"/>
          <a:cs typeface="+mn-cs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kumimoji="1" sz="2900">
          <a:solidFill>
            <a:schemeClr val="tx1"/>
          </a:solidFill>
          <a:latin typeface="+mn-lt"/>
          <a:ea typeface="+mn-ea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kumimoji="1" sz="2500">
          <a:solidFill>
            <a:schemeClr val="tx1"/>
          </a:solidFill>
          <a:latin typeface="+mn-lt"/>
          <a:ea typeface="+mn-ea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4pPr>
      <a:lvl5pPr marL="2154238" indent="-238125" algn="l" defTabSz="957263" rtl="0" eaLnBrk="0" fontAlgn="base" hangingPunct="0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5pPr>
      <a:lvl6pPr marL="2611438" indent="-238125" algn="l" defTabSz="957263" rtl="0" fontAlgn="base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6pPr>
      <a:lvl7pPr marL="3068638" indent="-238125" algn="l" defTabSz="957263" rtl="0" fontAlgn="base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7pPr>
      <a:lvl8pPr marL="3525838" indent="-238125" algn="l" defTabSz="957263" rtl="0" fontAlgn="base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8pPr>
      <a:lvl9pPr marL="3983038" indent="-238125" algn="l" defTabSz="957263" rtl="0" fontAlgn="base">
        <a:spcBef>
          <a:spcPct val="20000"/>
        </a:spcBef>
        <a:spcAft>
          <a:spcPct val="0"/>
        </a:spcAft>
        <a:buChar char="»"/>
        <a:defRPr kumimoji="1" sz="2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microsoft.com/office/2007/relationships/hdphoto" Target="../media/hdphoto4.wdp"/><Relationship Id="rId5" Type="http://schemas.microsoft.com/office/2007/relationships/hdphoto" Target="../media/hdphoto2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jpeg"/><Relationship Id="rId14" Type="http://schemas.openxmlformats.org/officeDocument/2006/relationships/image" Target="../media/image9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7986" y="766665"/>
            <a:ext cx="1503346" cy="1127509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47" name="図 4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1151" y="2260340"/>
            <a:ext cx="1389369" cy="1042027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8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0254" y="2197410"/>
            <a:ext cx="1414680" cy="106101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410664" y="312783"/>
            <a:ext cx="2249477" cy="1687107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0" name="円/楕円 9"/>
          <p:cNvSpPr/>
          <p:nvPr/>
        </p:nvSpPr>
        <p:spPr bwMode="auto">
          <a:xfrm>
            <a:off x="1707009" y="696461"/>
            <a:ext cx="6575924" cy="5524010"/>
          </a:xfrm>
          <a:prstGeom prst="ellipse">
            <a:avLst/>
          </a:prstGeom>
          <a:blipFill>
            <a:blip r:embed="rId9" cstate="print"/>
            <a:tile tx="0" ty="0" sx="100000" sy="100000" flip="none" algn="tl"/>
          </a:blipFill>
          <a:ln>
            <a:headEnd/>
            <a:tailEnd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none" lIns="68415" tIns="34208" rIns="68415" bIns="34208" rtlCol="0" anchor="ctr"/>
          <a:lstStyle/>
          <a:p>
            <a:pPr marL="257175" indent="-257175" algn="ctr" defTabSz="957263"/>
            <a:endParaRPr kumimoji="1" lang="ja-JP" altLang="en-US" sz="100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034" name="AutoShape 16"/>
          <p:cNvSpPr>
            <a:spLocks noChangeArrowheads="1"/>
          </p:cNvSpPr>
          <p:nvPr/>
        </p:nvSpPr>
        <p:spPr bwMode="auto">
          <a:xfrm>
            <a:off x="3955990" y="4276892"/>
            <a:ext cx="2143140" cy="1901143"/>
          </a:xfrm>
          <a:prstGeom prst="flowChartAlternateProcess">
            <a:avLst/>
          </a:prstGeom>
          <a:solidFill>
            <a:srgbClr val="CC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415" tIns="34208" rIns="68415" bIns="34208" anchor="ctr"/>
          <a:lstStyle/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１学級経営の充実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 ・自己有用感を実感できる学級経営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 ・挨拶、返事、靴そろえ、膝つき清掃　　　　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２信頼関係に基づく生徒指導の充実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 ・積極的な生徒指導と個別支援の推進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 ・いじめ、不登校の未然防止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３特別活動の充実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 ・児童の自主的実践的な活動の推進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 ・自分の良さを伸ばす委員会、クラブ活動　　　　　　　　  </a:t>
            </a: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４道徳的実践力の育成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 ・心に響く道徳の時間の充実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 ・豊かな体験活動</a:t>
            </a:r>
            <a:endParaRPr lang="ja-JP" altLang="en-US" dirty="0"/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５人権を尊重する教育の推進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 ・肯定的な自己理解の啓発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 ・発達段階に即した人権感覚の育成                                         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</p:txBody>
      </p:sp>
      <p:sp>
        <p:nvSpPr>
          <p:cNvPr id="1035" name="AutoShape 52"/>
          <p:cNvSpPr>
            <a:spLocks noChangeArrowheads="1"/>
          </p:cNvSpPr>
          <p:nvPr/>
        </p:nvSpPr>
        <p:spPr bwMode="auto">
          <a:xfrm rot="-8353606">
            <a:off x="2438400" y="4414838"/>
            <a:ext cx="307975" cy="946150"/>
          </a:xfrm>
          <a:prstGeom prst="upArrow">
            <a:avLst>
              <a:gd name="adj1" fmla="val 50000"/>
              <a:gd name="adj2" fmla="val 55271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vert="eaVert" wrap="none" anchor="ctr"/>
          <a:lstStyle/>
          <a:p>
            <a:endParaRPr lang="ja-JP" altLang="en-US"/>
          </a:p>
        </p:txBody>
      </p:sp>
      <p:sp>
        <p:nvSpPr>
          <p:cNvPr id="1036" name="Rectangle 24"/>
          <p:cNvSpPr>
            <a:spLocks noChangeArrowheads="1"/>
          </p:cNvSpPr>
          <p:nvPr/>
        </p:nvSpPr>
        <p:spPr bwMode="auto">
          <a:xfrm>
            <a:off x="272481" y="6243166"/>
            <a:ext cx="9433048" cy="504287"/>
          </a:xfrm>
          <a:prstGeom prst="rect">
            <a:avLst/>
          </a:prstGeom>
          <a:solidFill>
            <a:srgbClr val="FF0000"/>
          </a:solidFill>
          <a:ln>
            <a:headEnd/>
            <a:tailE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68415" tIns="34208" rIns="68415" bIns="34208" anchor="ctr"/>
          <a:lstStyle/>
          <a:p>
            <a:pPr defTabSz="957263"/>
            <a:endParaRPr lang="ja-JP" altLang="ja-JP" sz="1900" b="1"/>
          </a:p>
        </p:txBody>
      </p:sp>
      <p:sp>
        <p:nvSpPr>
          <p:cNvPr id="1041" name="AutoShape 18"/>
          <p:cNvSpPr>
            <a:spLocks noChangeArrowheads="1"/>
          </p:cNvSpPr>
          <p:nvPr/>
        </p:nvSpPr>
        <p:spPr bwMode="auto">
          <a:xfrm>
            <a:off x="1795027" y="4265451"/>
            <a:ext cx="2071702" cy="1901143"/>
          </a:xfrm>
          <a:prstGeom prst="flowChartAlternateProcess">
            <a:avLst/>
          </a:prstGeom>
          <a:solidFill>
            <a:srgbClr val="FF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415" tIns="34208" rIns="68415" bIns="34208" anchor="ctr"/>
          <a:lstStyle/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１学力の向上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　・授業時数の確保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　・きめ細かな少人数指導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　・基礎基本の確かな定着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　・分かる授業、楽しい学習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　・家庭学習の習慣化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２特別支援教育の充実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　・個別の支援計画による指導の工夫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　・交流教育の推進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３読書活動の充実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　・全校読書　読み聞かせ  </a:t>
            </a: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４外国語活動の充実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５学習環境の整備と活用 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　・掲示教育の推進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　・コンピュータ、視聴覚機器の活用</a:t>
            </a:r>
            <a:r>
              <a:rPr lang="ja-JP" altLang="en-US" dirty="0"/>
              <a:t>　</a:t>
            </a:r>
            <a:endParaRPr lang="en-US" altLang="ja-JP" dirty="0"/>
          </a:p>
        </p:txBody>
      </p:sp>
      <p:sp>
        <p:nvSpPr>
          <p:cNvPr id="1042" name="AutoShape 19"/>
          <p:cNvSpPr>
            <a:spLocks noChangeArrowheads="1"/>
          </p:cNvSpPr>
          <p:nvPr/>
        </p:nvSpPr>
        <p:spPr bwMode="auto">
          <a:xfrm>
            <a:off x="6197907" y="4269645"/>
            <a:ext cx="2000264" cy="1915635"/>
          </a:xfrm>
          <a:prstGeom prst="flowChartAlternateProcess">
            <a:avLst/>
          </a:prstGeom>
          <a:solidFill>
            <a:srgbClr val="99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415" tIns="34208" rIns="68415" bIns="34208" anchor="ctr"/>
          <a:lstStyle/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１体力の向上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 ・体力向上を目指す授業の工夫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 ・体育的行事の工夫・改善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 ・外遊びの奨励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en-US" altLang="ja-JP" dirty="0">
                <a:latin typeface="ＭＳ ゴシック" pitchFamily="49" charset="-128"/>
                <a:ea typeface="ＭＳ ゴシック" pitchFamily="49" charset="-128"/>
              </a:rPr>
              <a:t>  </a:t>
            </a: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 ・遊具、体育施設・設備の点検    </a:t>
            </a: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２健康づくり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 ・児童の健康管理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 ・食育指導の充実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 ・歯磨きタイム　フッ化物洗口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 ・早寝、早起き、朝ごはん　　　　　　　    </a:t>
            </a: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３安全教育の徹底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 ・交通安全指導　・緊急時の安全確保 　　　　　　　　　　</a:t>
            </a: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４防犯対策の充実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 ・学校応援団、ＰＴＡとの連携</a:t>
            </a:r>
            <a:endParaRPr lang="en-US" altLang="ja-JP" dirty="0">
              <a:latin typeface="ＭＳ ゴシック" pitchFamily="49" charset="-128"/>
              <a:ea typeface="ＭＳ ゴシック" pitchFamily="49" charset="-128"/>
            </a:endParaRPr>
          </a:p>
          <a:p>
            <a:pPr algn="l" defTabSz="957263">
              <a:defRPr/>
            </a:pPr>
            <a:r>
              <a:rPr lang="ja-JP" altLang="en-US" dirty="0">
                <a:latin typeface="ＭＳ ゴシック" pitchFamily="49" charset="-128"/>
                <a:ea typeface="ＭＳ ゴシック" pitchFamily="49" charset="-128"/>
              </a:rPr>
              <a:t>　 ・情報の共有と発信</a:t>
            </a:r>
            <a:endParaRPr lang="ja-JP" altLang="en-US" dirty="0"/>
          </a:p>
        </p:txBody>
      </p:sp>
      <p:sp>
        <p:nvSpPr>
          <p:cNvPr id="1046" name="Rectangle 71"/>
          <p:cNvSpPr>
            <a:spLocks noChangeArrowheads="1"/>
          </p:cNvSpPr>
          <p:nvPr/>
        </p:nvSpPr>
        <p:spPr bwMode="auto">
          <a:xfrm>
            <a:off x="1861334" y="6279087"/>
            <a:ext cx="7735136" cy="419667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415" tIns="34208" rIns="68415" bIns="34208" anchor="ctr"/>
          <a:lstStyle/>
          <a:p>
            <a:pPr marL="257175" indent="-257175" defTabSz="957263"/>
            <a:r>
              <a:rPr lang="ja-JP" altLang="en-US" sz="1600" b="1" dirty="0">
                <a:latin typeface="ＤＨＰ平成明朝体W7" pitchFamily="18" charset="-128"/>
                <a:ea typeface="ＤＨＰ平成明朝体W7" pitchFamily="18" charset="-128"/>
              </a:rPr>
              <a:t> 一人一人の学びを保障した授業づくり～算数の基礎・基本の定着を目指して～</a:t>
            </a:r>
            <a:endParaRPr lang="ja-JP" altLang="en-US" sz="1200" b="1" dirty="0">
              <a:latin typeface="ＤＨＰ平成明朝体W7" pitchFamily="18" charset="-128"/>
              <a:ea typeface="ＤＨＰ平成明朝体W7" pitchFamily="18" charset="-128"/>
            </a:endParaRPr>
          </a:p>
        </p:txBody>
      </p:sp>
      <p:sp>
        <p:nvSpPr>
          <p:cNvPr id="1047" name="Rectangle 73"/>
          <p:cNvSpPr>
            <a:spLocks noChangeArrowheads="1"/>
          </p:cNvSpPr>
          <p:nvPr/>
        </p:nvSpPr>
        <p:spPr bwMode="auto">
          <a:xfrm>
            <a:off x="357985" y="6369074"/>
            <a:ext cx="1389043" cy="239692"/>
          </a:xfrm>
          <a:prstGeom prst="rect">
            <a:avLst/>
          </a:prstGeom>
          <a:solidFill>
            <a:srgbClr val="FFFF99"/>
          </a:solidFill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68415" tIns="34208" rIns="68415" bIns="34208" anchor="ctr"/>
          <a:lstStyle/>
          <a:p>
            <a:pPr defTabSz="957263"/>
            <a:r>
              <a:rPr lang="ja-JP" altLang="en-US" sz="1400" dirty="0">
                <a:ea typeface="HGS創英ﾌﾟﾚｾﾞﾝｽEB" pitchFamily="18" charset="-128"/>
              </a:rPr>
              <a:t>研究課題</a:t>
            </a:r>
          </a:p>
        </p:txBody>
      </p:sp>
      <p:sp>
        <p:nvSpPr>
          <p:cNvPr id="1048" name="Text Box 84"/>
          <p:cNvSpPr txBox="1">
            <a:spLocks noChangeArrowheads="1"/>
          </p:cNvSpPr>
          <p:nvPr/>
        </p:nvSpPr>
        <p:spPr bwMode="auto">
          <a:xfrm>
            <a:off x="7292975" y="1628775"/>
            <a:ext cx="136525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8415" tIns="34208" rIns="68415" bIns="34208">
            <a:spAutoFit/>
          </a:bodyPr>
          <a:lstStyle/>
          <a:p>
            <a:pPr algn="l" defTabSz="957263"/>
            <a:endParaRPr lang="ja-JP" altLang="ja-JP" sz="1900"/>
          </a:p>
        </p:txBody>
      </p:sp>
      <p:sp>
        <p:nvSpPr>
          <p:cNvPr id="1049" name="Rectangle 96"/>
          <p:cNvSpPr>
            <a:spLocks noChangeArrowheads="1"/>
          </p:cNvSpPr>
          <p:nvPr/>
        </p:nvSpPr>
        <p:spPr bwMode="auto">
          <a:xfrm>
            <a:off x="2560480" y="4265450"/>
            <a:ext cx="557212" cy="1428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415" tIns="34208" rIns="68415" bIns="34208" anchor="ctr"/>
          <a:lstStyle/>
          <a:p>
            <a:pPr defTabSz="957263"/>
            <a:r>
              <a:rPr lang="ja-JP" altLang="en-US" sz="900" dirty="0"/>
              <a:t>重　点</a:t>
            </a:r>
          </a:p>
        </p:txBody>
      </p:sp>
      <p:sp>
        <p:nvSpPr>
          <p:cNvPr id="1053" name="Text Box 113"/>
          <p:cNvSpPr txBox="1">
            <a:spLocks noChangeArrowheads="1"/>
          </p:cNvSpPr>
          <p:nvPr/>
        </p:nvSpPr>
        <p:spPr bwMode="auto">
          <a:xfrm>
            <a:off x="337512" y="1933654"/>
            <a:ext cx="1331102" cy="2075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68415" tIns="34208" rIns="68415" bIns="34208">
            <a:spAutoFit/>
          </a:bodyPr>
          <a:lstStyle/>
          <a:p>
            <a:pPr defTabSz="957263"/>
            <a:r>
              <a:rPr lang="ja-JP" altLang="en-US" sz="900" b="1" dirty="0"/>
              <a:t>安全は全てに優先する</a:t>
            </a:r>
            <a:endParaRPr lang="en-US" altLang="ja-JP" sz="900" b="1" dirty="0"/>
          </a:p>
        </p:txBody>
      </p:sp>
      <p:sp>
        <p:nvSpPr>
          <p:cNvPr id="1054" name="Text Box 114"/>
          <p:cNvSpPr txBox="1">
            <a:spLocks noChangeArrowheads="1"/>
          </p:cNvSpPr>
          <p:nvPr/>
        </p:nvSpPr>
        <p:spPr bwMode="auto">
          <a:xfrm>
            <a:off x="3809992" y="214290"/>
            <a:ext cx="3024336" cy="4999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68415" tIns="34208" rIns="68415" bIns="34208">
            <a:spAutoFit/>
          </a:bodyPr>
          <a:lstStyle/>
          <a:p>
            <a:pPr algn="l" defTabSz="957263"/>
            <a:r>
              <a:rPr lang="ja-JP" altLang="en-US" sz="1000" dirty="0"/>
              <a:t>  　埼玉県児玉郡上里町藤木戸１４５</a:t>
            </a:r>
          </a:p>
          <a:p>
            <a:pPr algn="l" defTabSz="957263"/>
            <a:r>
              <a:rPr lang="ja-JP" altLang="en-US" sz="1000" dirty="0"/>
              <a:t>　 児童数 １５４名　学級数８学級　職員数  ２４名</a:t>
            </a:r>
            <a:endParaRPr lang="en-US" altLang="ja-JP" sz="1000" dirty="0"/>
          </a:p>
          <a:p>
            <a:pPr algn="l" defTabSz="957263"/>
            <a:r>
              <a:rPr lang="ja-JP" altLang="en-US" sz="800" dirty="0"/>
              <a:t>　　　　　　　　　　　　　　　　　　　　　　　　　（令和７年４月１日現在）</a:t>
            </a:r>
          </a:p>
        </p:txBody>
      </p:sp>
      <p:sp>
        <p:nvSpPr>
          <p:cNvPr id="1055" name="角丸四角形 63"/>
          <p:cNvSpPr>
            <a:spLocks noChangeArrowheads="1"/>
          </p:cNvSpPr>
          <p:nvPr/>
        </p:nvSpPr>
        <p:spPr bwMode="auto">
          <a:xfrm>
            <a:off x="3942402" y="3261981"/>
            <a:ext cx="2143140" cy="790575"/>
          </a:xfrm>
          <a:prstGeom prst="roundRect">
            <a:avLst>
              <a:gd name="adj" fmla="val 9438"/>
            </a:avLst>
          </a:prstGeom>
          <a:solidFill>
            <a:srgbClr val="CCFF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ja-JP" altLang="en-US" sz="800" b="1" dirty="0">
                <a:solidFill>
                  <a:srgbClr val="FF0000"/>
                </a:solidFill>
              </a:rPr>
              <a:t>　</a:t>
            </a:r>
            <a:r>
              <a:rPr lang="en-US" altLang="ja-JP" sz="800" b="1" dirty="0">
                <a:solidFill>
                  <a:srgbClr val="FF0000"/>
                </a:solidFill>
                <a:latin typeface="Times New Roman"/>
                <a:ea typeface="ＤＨＰ平成明朝体W7"/>
              </a:rPr>
              <a:t>【</a:t>
            </a:r>
            <a:r>
              <a:rPr lang="ja-JP" altLang="en-US" sz="800" b="1" dirty="0">
                <a:solidFill>
                  <a:srgbClr val="FF0000"/>
                </a:solidFill>
                <a:latin typeface="Times New Roman"/>
                <a:ea typeface="ＤＨＰ平成明朝体W7"/>
              </a:rPr>
              <a:t>徳</a:t>
            </a:r>
            <a:r>
              <a:rPr lang="en-US" altLang="ja-JP" sz="800" b="1" dirty="0">
                <a:solidFill>
                  <a:srgbClr val="FF0000"/>
                </a:solidFill>
                <a:latin typeface="Times New Roman"/>
                <a:ea typeface="ＤＨＰ平成明朝体W7"/>
              </a:rPr>
              <a:t>】</a:t>
            </a:r>
            <a:r>
              <a:rPr lang="ja-JP" altLang="en-US" sz="800" b="1" dirty="0">
                <a:solidFill>
                  <a:srgbClr val="FF0000"/>
                </a:solidFill>
                <a:latin typeface="Times New Roman"/>
                <a:ea typeface="ＤＨＰ平成明朝体W7"/>
              </a:rPr>
              <a:t>思いやりのある子</a:t>
            </a:r>
            <a:endParaRPr lang="en-US" altLang="ja-JP" sz="800" b="1" dirty="0">
              <a:solidFill>
                <a:srgbClr val="FF0000"/>
              </a:solidFill>
            </a:endParaRPr>
          </a:p>
          <a:p>
            <a:pPr algn="l"/>
            <a:r>
              <a:rPr lang="ja-JP" altLang="en-US" sz="800" dirty="0"/>
              <a:t>・明るく挨拶、返事ができる子</a:t>
            </a:r>
          </a:p>
          <a:p>
            <a:pPr algn="l"/>
            <a:r>
              <a:rPr lang="ja-JP" altLang="en-US" sz="800" dirty="0"/>
              <a:t>・相手の気持ちを考えた言動のとれる子</a:t>
            </a:r>
          </a:p>
          <a:p>
            <a:pPr algn="l"/>
            <a:r>
              <a:rPr lang="ja-JP" altLang="en-US" sz="800" dirty="0"/>
              <a:t>・認め合い、助け合い、協力し合える子</a:t>
            </a:r>
          </a:p>
          <a:p>
            <a:pPr algn="l"/>
            <a:r>
              <a:rPr lang="ja-JP" altLang="en-US" sz="800" dirty="0"/>
              <a:t>・感謝の気持ちを持って、物を大切に扱える子</a:t>
            </a:r>
          </a:p>
          <a:p>
            <a:pPr algn="l"/>
            <a:r>
              <a:rPr lang="ja-JP" altLang="en-US" sz="800" dirty="0"/>
              <a:t>・場に応じた正しい言葉遣いのできる子</a:t>
            </a:r>
          </a:p>
        </p:txBody>
      </p:sp>
      <p:sp>
        <p:nvSpPr>
          <p:cNvPr id="1056" name="角丸四角形 64"/>
          <p:cNvSpPr>
            <a:spLocks noChangeArrowheads="1"/>
          </p:cNvSpPr>
          <p:nvPr/>
        </p:nvSpPr>
        <p:spPr bwMode="auto">
          <a:xfrm>
            <a:off x="1825964" y="3269249"/>
            <a:ext cx="2071687" cy="790575"/>
          </a:xfrm>
          <a:prstGeom prst="roundRect">
            <a:avLst>
              <a:gd name="adj" fmla="val 16667"/>
            </a:avLst>
          </a:prstGeom>
          <a:solidFill>
            <a:srgbClr val="FFCC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ja-JP" altLang="en-US" sz="800" b="1" dirty="0">
                <a:solidFill>
                  <a:srgbClr val="FF0000"/>
                </a:solidFill>
              </a:rPr>
              <a:t>　</a:t>
            </a:r>
            <a:r>
              <a:rPr lang="en-US" altLang="ja-JP" sz="800" b="1" dirty="0">
                <a:solidFill>
                  <a:srgbClr val="FF0000"/>
                </a:solidFill>
                <a:latin typeface="Times New Roman"/>
                <a:ea typeface="ＤＨＰ平成明朝体W7"/>
              </a:rPr>
              <a:t>【</a:t>
            </a:r>
            <a:r>
              <a:rPr lang="ja-JP" altLang="en-US" sz="800" b="1" dirty="0">
                <a:solidFill>
                  <a:srgbClr val="FF0000"/>
                </a:solidFill>
                <a:latin typeface="Times New Roman"/>
                <a:ea typeface="ＤＨＰ平成明朝体W7"/>
              </a:rPr>
              <a:t>知</a:t>
            </a:r>
            <a:r>
              <a:rPr lang="en-US" altLang="ja-JP" sz="800" b="1" dirty="0">
                <a:solidFill>
                  <a:srgbClr val="FF0000"/>
                </a:solidFill>
                <a:latin typeface="Times New Roman"/>
                <a:ea typeface="ＤＨＰ平成明朝体W7"/>
              </a:rPr>
              <a:t>】</a:t>
            </a:r>
            <a:r>
              <a:rPr lang="ja-JP" altLang="en-US" sz="800" b="1" dirty="0">
                <a:solidFill>
                  <a:srgbClr val="FF0000"/>
                </a:solidFill>
                <a:latin typeface="Times New Roman"/>
                <a:ea typeface="ＤＨＰ平成明朝体W7"/>
              </a:rPr>
              <a:t>進んで学ぶ子</a:t>
            </a:r>
            <a:endParaRPr lang="en-US" altLang="ja-JP" sz="800" b="1" dirty="0">
              <a:solidFill>
                <a:srgbClr val="FF0000"/>
              </a:solidFill>
            </a:endParaRPr>
          </a:p>
          <a:p>
            <a:pPr algn="l"/>
            <a:r>
              <a:rPr lang="ja-JP" altLang="en-US" sz="800" dirty="0"/>
              <a:t>・目標を持って進んで学習に取り組める子</a:t>
            </a:r>
            <a:endParaRPr lang="en-US" altLang="ja-JP" sz="800" dirty="0"/>
          </a:p>
          <a:p>
            <a:pPr algn="l"/>
            <a:r>
              <a:rPr lang="ja-JP" altLang="en-US" sz="800" dirty="0"/>
              <a:t>・人の話をきちんと聴ける子</a:t>
            </a:r>
          </a:p>
          <a:p>
            <a:pPr algn="l"/>
            <a:r>
              <a:rPr lang="ja-JP" altLang="en-US" sz="800" dirty="0"/>
              <a:t>・自分の考えを正しく表現できる子</a:t>
            </a:r>
          </a:p>
          <a:p>
            <a:pPr algn="l"/>
            <a:r>
              <a:rPr lang="ja-JP" altLang="en-US" sz="800" dirty="0"/>
              <a:t>・本をたくさん読む子  </a:t>
            </a:r>
          </a:p>
          <a:p>
            <a:pPr algn="l"/>
            <a:r>
              <a:rPr lang="ja-JP" altLang="en-US" sz="800" dirty="0"/>
              <a:t>・根気強く学習に取り組める子</a:t>
            </a:r>
          </a:p>
        </p:txBody>
      </p:sp>
      <p:sp>
        <p:nvSpPr>
          <p:cNvPr id="1057" name="角丸四角形 65"/>
          <p:cNvSpPr>
            <a:spLocks noChangeArrowheads="1"/>
          </p:cNvSpPr>
          <p:nvPr/>
        </p:nvSpPr>
        <p:spPr bwMode="auto">
          <a:xfrm>
            <a:off x="6172402" y="3261980"/>
            <a:ext cx="2000273" cy="790575"/>
          </a:xfrm>
          <a:prstGeom prst="roundRect">
            <a:avLst>
              <a:gd name="adj" fmla="val 16667"/>
            </a:avLst>
          </a:prstGeom>
          <a:solidFill>
            <a:srgbClr val="99FF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ja-JP" altLang="en-US" sz="800" dirty="0">
                <a:solidFill>
                  <a:srgbClr val="FF0000"/>
                </a:solidFill>
              </a:rPr>
              <a:t>　</a:t>
            </a:r>
            <a:r>
              <a:rPr lang="en-US" altLang="ja-JP" sz="800" b="1" dirty="0">
                <a:solidFill>
                  <a:srgbClr val="FF0000"/>
                </a:solidFill>
                <a:latin typeface="Times New Roman"/>
                <a:ea typeface="ＤＨＰ平成明朝体W7"/>
              </a:rPr>
              <a:t>【</a:t>
            </a:r>
            <a:r>
              <a:rPr lang="ja-JP" altLang="en-US" sz="800" b="1" dirty="0">
                <a:solidFill>
                  <a:srgbClr val="FF0000"/>
                </a:solidFill>
                <a:latin typeface="Times New Roman"/>
                <a:ea typeface="ＤＨＰ平成明朝体W7"/>
              </a:rPr>
              <a:t>体</a:t>
            </a:r>
            <a:r>
              <a:rPr lang="en-US" altLang="ja-JP" sz="800" b="1" dirty="0">
                <a:solidFill>
                  <a:srgbClr val="FF0000"/>
                </a:solidFill>
                <a:latin typeface="Times New Roman"/>
                <a:ea typeface="ＤＨＰ平成明朝体W7"/>
              </a:rPr>
              <a:t>】</a:t>
            </a:r>
            <a:r>
              <a:rPr lang="ja-JP" altLang="en-US" sz="800" b="1" dirty="0">
                <a:solidFill>
                  <a:srgbClr val="FF0000"/>
                </a:solidFill>
                <a:latin typeface="Times New Roman"/>
                <a:ea typeface="ＤＨＰ平成明朝体W7"/>
              </a:rPr>
              <a:t>元気な子</a:t>
            </a:r>
            <a:endParaRPr lang="en-US" altLang="ja-JP" sz="800" b="1" dirty="0">
              <a:solidFill>
                <a:srgbClr val="FF0000"/>
              </a:solidFill>
            </a:endParaRPr>
          </a:p>
          <a:p>
            <a:pPr algn="l"/>
            <a:r>
              <a:rPr lang="ja-JP" altLang="en-US" sz="800" dirty="0"/>
              <a:t>・あきらめず最後までがんばれる子</a:t>
            </a:r>
          </a:p>
          <a:p>
            <a:pPr algn="l"/>
            <a:r>
              <a:rPr lang="ja-JP" altLang="en-US" sz="800" dirty="0"/>
              <a:t>・正しい判断力と行動力のある子</a:t>
            </a:r>
          </a:p>
          <a:p>
            <a:pPr algn="l"/>
            <a:r>
              <a:rPr lang="ja-JP" altLang="en-US" sz="800" dirty="0"/>
              <a:t>・自ら進んで運動に取り組む子</a:t>
            </a:r>
          </a:p>
          <a:p>
            <a:pPr algn="l"/>
            <a:r>
              <a:rPr lang="ja-JP" altLang="en-US" sz="800" dirty="0"/>
              <a:t>・安全と健康に努められる子</a:t>
            </a:r>
          </a:p>
          <a:p>
            <a:pPr algn="l"/>
            <a:r>
              <a:rPr lang="ja-JP" altLang="en-US" sz="800" dirty="0"/>
              <a:t>・進んで清掃や奉仕活動ができる子</a:t>
            </a:r>
          </a:p>
        </p:txBody>
      </p:sp>
      <p:sp>
        <p:nvSpPr>
          <p:cNvPr id="1061" name="Rectangle 88"/>
          <p:cNvSpPr>
            <a:spLocks noChangeArrowheads="1"/>
          </p:cNvSpPr>
          <p:nvPr/>
        </p:nvSpPr>
        <p:spPr bwMode="auto">
          <a:xfrm>
            <a:off x="2621390" y="3046494"/>
            <a:ext cx="4857750" cy="181429"/>
          </a:xfrm>
          <a:prstGeom prst="rect">
            <a:avLst/>
          </a:prstGeom>
          <a:solidFill>
            <a:srgbClr val="66FFFF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68415" tIns="34208" rIns="68415" bIns="34208" anchor="ctr"/>
          <a:lstStyle/>
          <a:p>
            <a:pPr defTabSz="957263"/>
            <a:r>
              <a:rPr lang="ja-JP" altLang="en-US" sz="1000" dirty="0">
                <a:ea typeface="HG丸ｺﾞｼｯｸM-PRO" pitchFamily="50" charset="-128"/>
              </a:rPr>
              <a:t>育みたい３心　「自分に負けるな」「うそをつくな」「弱い者をいじめるな」</a:t>
            </a:r>
          </a:p>
        </p:txBody>
      </p:sp>
      <p:sp>
        <p:nvSpPr>
          <p:cNvPr id="1062" name="Rectangle 78"/>
          <p:cNvSpPr>
            <a:spLocks noChangeArrowheads="1"/>
          </p:cNvSpPr>
          <p:nvPr/>
        </p:nvSpPr>
        <p:spPr bwMode="auto">
          <a:xfrm>
            <a:off x="1861333" y="1295335"/>
            <a:ext cx="5515849" cy="319805"/>
          </a:xfrm>
          <a:prstGeom prst="rect">
            <a:avLst/>
          </a:prstGeom>
          <a:solidFill>
            <a:srgbClr val="66FF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415" tIns="34208" rIns="68415" bIns="34208" anchor="ctr"/>
          <a:lstStyle/>
          <a:p>
            <a:pPr defTabSz="957263"/>
            <a:r>
              <a:rPr lang="ja-JP" altLang="en-US" sz="1000" dirty="0">
                <a:ea typeface="HG丸ｺﾞｼｯｸM-PRO" pitchFamily="50" charset="-128"/>
              </a:rPr>
              <a:t>本　年　度　の　学　校　経　営　方　針</a:t>
            </a:r>
          </a:p>
        </p:txBody>
      </p:sp>
      <p:sp>
        <p:nvSpPr>
          <p:cNvPr id="1064" name="角丸四角形 43"/>
          <p:cNvSpPr>
            <a:spLocks noChangeArrowheads="1"/>
          </p:cNvSpPr>
          <p:nvPr/>
        </p:nvSpPr>
        <p:spPr bwMode="auto">
          <a:xfrm>
            <a:off x="2792760" y="2328060"/>
            <a:ext cx="4162404" cy="663394"/>
          </a:xfrm>
          <a:prstGeom prst="roundRect">
            <a:avLst>
              <a:gd name="adj" fmla="val 16667"/>
            </a:avLst>
          </a:prstGeom>
          <a:solidFill>
            <a:srgbClr val="FFCC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957263"/>
            <a:r>
              <a:rPr lang="ja-JP" altLang="en-US" sz="900" b="1" dirty="0">
                <a:solidFill>
                  <a:srgbClr val="FF0000"/>
                </a:solidFill>
                <a:latin typeface="HG丸ｺﾞｼｯｸM-PRO" pitchFamily="50" charset="-128"/>
                <a:ea typeface="HG丸ｺﾞｼｯｸM-PRO" pitchFamily="50" charset="-128"/>
              </a:rPr>
              <a:t>　　　　　　　　　　　　令和７年度の職員行動指針</a:t>
            </a:r>
            <a:endParaRPr lang="en-US" altLang="ja-JP" sz="900" b="1" dirty="0">
              <a:solidFill>
                <a:srgbClr val="FF0000"/>
              </a:solidFill>
              <a:latin typeface="HG丸ｺﾞｼｯｸM-PRO" pitchFamily="50" charset="-128"/>
              <a:ea typeface="HG丸ｺﾞｼｯｸM-PRO" pitchFamily="50" charset="-128"/>
            </a:endParaRPr>
          </a:p>
          <a:p>
            <a:pPr algn="l" defTabSz="957263"/>
            <a:r>
              <a:rPr lang="ja-JP" altLang="en-US" sz="900" b="1" dirty="0">
                <a:latin typeface="HG丸ｺﾞｼｯｸM-PRO" pitchFamily="50" charset="-128"/>
                <a:ea typeface="HG丸ｺﾞｼｯｸM-PRO" pitchFamily="50" charset="-128"/>
              </a:rPr>
              <a:t>♦　５本の柱「自己決定・相手の関わり・存在感・可能性の発揮・ふれあい」　　</a:t>
            </a:r>
            <a:endParaRPr lang="en-US" altLang="ja-JP" sz="900" b="1" dirty="0">
              <a:latin typeface="HG丸ｺﾞｼｯｸM-PRO" pitchFamily="50" charset="-128"/>
              <a:ea typeface="HG丸ｺﾞｼｯｸM-PRO" pitchFamily="50" charset="-128"/>
            </a:endParaRPr>
          </a:p>
          <a:p>
            <a:pPr algn="l" defTabSz="957263"/>
            <a:r>
              <a:rPr lang="ja-JP" altLang="en-US" sz="900" b="1" dirty="0">
                <a:latin typeface="HG丸ｺﾞｼｯｸM-PRO" pitchFamily="50" charset="-128"/>
                <a:ea typeface="HG丸ｺﾞｼｯｸM-PRO" pitchFamily="50" charset="-128"/>
              </a:rPr>
              <a:t>♦　５Ｓ①「整理・整頓・清掃・清潔・躾」</a:t>
            </a:r>
            <a:endParaRPr lang="en-US" altLang="ja-JP" sz="900" b="1" dirty="0">
              <a:latin typeface="HG丸ｺﾞｼｯｸM-PRO" pitchFamily="50" charset="-128"/>
              <a:ea typeface="HG丸ｺﾞｼｯｸM-PRO" pitchFamily="50" charset="-128"/>
            </a:endParaRPr>
          </a:p>
          <a:p>
            <a:pPr algn="l" defTabSz="957263"/>
            <a:r>
              <a:rPr lang="ja-JP" altLang="en-US" sz="900" b="1" dirty="0">
                <a:latin typeface="HG丸ｺﾞｼｯｸM-PRO" pitchFamily="50" charset="-128"/>
                <a:ea typeface="HG丸ｺﾞｼｯｸM-PRO" pitchFamily="50" charset="-128"/>
              </a:rPr>
              <a:t>♦　５Ｓ②「スマイル・スピード・シンプル・サービス・システム」</a:t>
            </a:r>
            <a:endParaRPr lang="en-US" altLang="ja-JP" sz="900" b="1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1065" name="AutoShape 52"/>
          <p:cNvSpPr>
            <a:spLocks noChangeArrowheads="1"/>
          </p:cNvSpPr>
          <p:nvPr/>
        </p:nvSpPr>
        <p:spPr bwMode="auto">
          <a:xfrm rot="10800000">
            <a:off x="4847826" y="4105219"/>
            <a:ext cx="359470" cy="152456"/>
          </a:xfrm>
          <a:prstGeom prst="upArrow">
            <a:avLst>
              <a:gd name="adj1" fmla="val 50000"/>
              <a:gd name="adj2" fmla="val 8154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1070" name="Rectangle 96"/>
          <p:cNvSpPr>
            <a:spLocks noChangeArrowheads="1"/>
          </p:cNvSpPr>
          <p:nvPr/>
        </p:nvSpPr>
        <p:spPr bwMode="auto">
          <a:xfrm>
            <a:off x="6938895" y="4265245"/>
            <a:ext cx="557212" cy="1428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415" tIns="34208" rIns="68415" bIns="34208" anchor="ctr"/>
          <a:lstStyle/>
          <a:p>
            <a:pPr defTabSz="957263"/>
            <a:r>
              <a:rPr lang="ja-JP" altLang="en-US" sz="900" dirty="0"/>
              <a:t>重　点</a:t>
            </a:r>
          </a:p>
        </p:txBody>
      </p:sp>
      <p:sp>
        <p:nvSpPr>
          <p:cNvPr id="1071" name="Rectangle 96"/>
          <p:cNvSpPr>
            <a:spLocks noChangeArrowheads="1"/>
          </p:cNvSpPr>
          <p:nvPr/>
        </p:nvSpPr>
        <p:spPr bwMode="auto">
          <a:xfrm>
            <a:off x="4741055" y="4276892"/>
            <a:ext cx="557213" cy="142875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68415" tIns="34208" rIns="68415" bIns="34208" anchor="ctr"/>
          <a:lstStyle/>
          <a:p>
            <a:pPr defTabSz="957263"/>
            <a:r>
              <a:rPr lang="ja-JP" altLang="en-US" sz="900" dirty="0"/>
              <a:t>重　点</a:t>
            </a:r>
          </a:p>
        </p:txBody>
      </p:sp>
      <p:sp>
        <p:nvSpPr>
          <p:cNvPr id="1073" name="Text Box 48"/>
          <p:cNvSpPr txBox="1">
            <a:spLocks noChangeArrowheads="1"/>
          </p:cNvSpPr>
          <p:nvPr/>
        </p:nvSpPr>
        <p:spPr bwMode="auto">
          <a:xfrm>
            <a:off x="6465888" y="0"/>
            <a:ext cx="2879725" cy="198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57263"/>
            <a:endParaRPr lang="ja-JP" altLang="en-US"/>
          </a:p>
        </p:txBody>
      </p:sp>
      <p:sp>
        <p:nvSpPr>
          <p:cNvPr id="1074" name="左矢印吹き出し 50"/>
          <p:cNvSpPr>
            <a:spLocks noChangeArrowheads="1"/>
          </p:cNvSpPr>
          <p:nvPr/>
        </p:nvSpPr>
        <p:spPr bwMode="auto">
          <a:xfrm>
            <a:off x="8167699" y="3604136"/>
            <a:ext cx="1486711" cy="1189266"/>
          </a:xfrm>
          <a:prstGeom prst="leftArrowCallout">
            <a:avLst>
              <a:gd name="adj1" fmla="val 25000"/>
              <a:gd name="adj2" fmla="val 25000"/>
              <a:gd name="adj3" fmla="val 25001"/>
              <a:gd name="adj4" fmla="val 69187"/>
            </a:avLst>
          </a:prstGeom>
          <a:solidFill>
            <a:srgbClr val="FFCC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957263"/>
            <a:r>
              <a:rPr lang="ja-JP" altLang="en-US" sz="900" b="1" dirty="0"/>
              <a:t>地域・関係機関</a:t>
            </a:r>
            <a:endParaRPr lang="en-US" altLang="ja-JP" sz="900" b="1" dirty="0"/>
          </a:p>
          <a:p>
            <a:pPr algn="l" defTabSz="957263"/>
            <a:r>
              <a:rPr lang="ja-JP" altLang="en-US" sz="900" b="1" dirty="0"/>
              <a:t>との連携</a:t>
            </a:r>
            <a:endParaRPr lang="en-US" altLang="ja-JP" sz="900" b="1" dirty="0"/>
          </a:p>
          <a:p>
            <a:pPr algn="l" defTabSz="957263"/>
            <a:endParaRPr lang="en-US" altLang="ja-JP" sz="900" dirty="0"/>
          </a:p>
          <a:p>
            <a:pPr algn="l" defTabSz="957263"/>
            <a:r>
              <a:rPr lang="ja-JP" altLang="en-US" sz="900" dirty="0"/>
              <a:t>・ＰＴＡ</a:t>
            </a:r>
            <a:endParaRPr lang="en-US" altLang="ja-JP" sz="900" dirty="0"/>
          </a:p>
          <a:p>
            <a:pPr algn="l" defTabSz="957263"/>
            <a:r>
              <a:rPr lang="ja-JP" altLang="en-US" sz="900" dirty="0"/>
              <a:t>・学校応援団</a:t>
            </a:r>
            <a:endParaRPr lang="en-US" altLang="ja-JP" sz="900" dirty="0"/>
          </a:p>
          <a:p>
            <a:pPr algn="l" defTabSz="957263"/>
            <a:r>
              <a:rPr lang="ja-JP" altLang="en-US" sz="900" dirty="0"/>
              <a:t>・児童館</a:t>
            </a:r>
            <a:endParaRPr lang="en-US" altLang="ja-JP" sz="900" dirty="0"/>
          </a:p>
          <a:p>
            <a:pPr algn="l" defTabSz="957263"/>
            <a:r>
              <a:rPr lang="ja-JP" altLang="en-US" sz="900" dirty="0"/>
              <a:t>・公民館　等</a:t>
            </a:r>
          </a:p>
        </p:txBody>
      </p:sp>
      <p:sp>
        <p:nvSpPr>
          <p:cNvPr id="1075" name="右矢印吹き出し 51"/>
          <p:cNvSpPr>
            <a:spLocks noChangeArrowheads="1"/>
          </p:cNvSpPr>
          <p:nvPr/>
        </p:nvSpPr>
        <p:spPr bwMode="auto">
          <a:xfrm>
            <a:off x="355101" y="3599629"/>
            <a:ext cx="1428727" cy="1193773"/>
          </a:xfrm>
          <a:prstGeom prst="rightArrowCallout">
            <a:avLst>
              <a:gd name="adj1" fmla="val 25000"/>
              <a:gd name="adj2" fmla="val 25000"/>
              <a:gd name="adj3" fmla="val 24998"/>
              <a:gd name="adj4" fmla="val 67784"/>
            </a:avLst>
          </a:prstGeom>
          <a:solidFill>
            <a:srgbClr val="CCFFCC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l" defTabSz="957263"/>
            <a:r>
              <a:rPr lang="ja-JP" altLang="en-US" sz="900" b="1" dirty="0"/>
              <a:t>学校評価の</a:t>
            </a:r>
            <a:endParaRPr lang="en-US" altLang="ja-JP" sz="900" b="1" dirty="0"/>
          </a:p>
          <a:p>
            <a:pPr algn="l" defTabSz="957263"/>
            <a:r>
              <a:rPr lang="ja-JP" altLang="en-US" sz="900" b="1" dirty="0"/>
              <a:t>　　　　　　実施</a:t>
            </a:r>
            <a:endParaRPr lang="en-US" altLang="ja-JP" sz="900" b="1" dirty="0"/>
          </a:p>
          <a:p>
            <a:pPr algn="l" defTabSz="957263"/>
            <a:endParaRPr lang="en-US" altLang="ja-JP" sz="800" dirty="0"/>
          </a:p>
          <a:p>
            <a:pPr algn="l" defTabSz="957263"/>
            <a:r>
              <a:rPr lang="ja-JP" altLang="en-US" sz="800" dirty="0"/>
              <a:t>・学校運営協議会</a:t>
            </a:r>
          </a:p>
          <a:p>
            <a:pPr algn="l" defTabSz="957263"/>
            <a:r>
              <a:rPr lang="ja-JP" altLang="en-US" sz="800" dirty="0"/>
              <a:t>・学校評価の公表</a:t>
            </a:r>
            <a:endParaRPr lang="en-US" altLang="ja-JP" sz="800" dirty="0"/>
          </a:p>
          <a:p>
            <a:pPr algn="l" defTabSz="957263"/>
            <a:r>
              <a:rPr lang="ja-JP" altLang="en-US" sz="800" dirty="0"/>
              <a:t>・保護者アンケート</a:t>
            </a:r>
            <a:endParaRPr lang="en-US" altLang="ja-JP" sz="800" dirty="0"/>
          </a:p>
          <a:p>
            <a:pPr algn="l" defTabSz="957263"/>
            <a:r>
              <a:rPr lang="ja-JP" altLang="en-US" sz="800" dirty="0"/>
              <a:t>・学校関係者評価</a:t>
            </a:r>
            <a:endParaRPr lang="en-US" altLang="ja-JP" sz="800" dirty="0"/>
          </a:p>
        </p:txBody>
      </p:sp>
      <p:sp>
        <p:nvSpPr>
          <p:cNvPr id="51" name="Text Box 112"/>
          <p:cNvSpPr txBox="1">
            <a:spLocks noChangeArrowheads="1"/>
          </p:cNvSpPr>
          <p:nvPr/>
        </p:nvSpPr>
        <p:spPr bwMode="auto">
          <a:xfrm>
            <a:off x="8265368" y="4869160"/>
            <a:ext cx="1428760" cy="2075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68415" tIns="34208" rIns="68415" bIns="34208">
            <a:spAutoFit/>
          </a:bodyPr>
          <a:lstStyle/>
          <a:p>
            <a:pPr defTabSz="957263"/>
            <a:r>
              <a:rPr lang="ja-JP" altLang="en-US" sz="900" b="1" dirty="0"/>
              <a:t>６つのふれあい体験活動</a:t>
            </a:r>
          </a:p>
        </p:txBody>
      </p:sp>
      <p:sp>
        <p:nvSpPr>
          <p:cNvPr id="55" name="AutoShape 52"/>
          <p:cNvSpPr>
            <a:spLocks noChangeArrowheads="1"/>
          </p:cNvSpPr>
          <p:nvPr/>
        </p:nvSpPr>
        <p:spPr bwMode="auto">
          <a:xfrm rot="10800000">
            <a:off x="7018894" y="4097650"/>
            <a:ext cx="358289" cy="167595"/>
          </a:xfrm>
          <a:prstGeom prst="upArrow">
            <a:avLst>
              <a:gd name="adj1" fmla="val 50000"/>
              <a:gd name="adj2" fmla="val 8154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56" name="AutoShape 52"/>
          <p:cNvSpPr>
            <a:spLocks noChangeArrowheads="1"/>
          </p:cNvSpPr>
          <p:nvPr/>
        </p:nvSpPr>
        <p:spPr bwMode="auto">
          <a:xfrm rot="10800000">
            <a:off x="2668098" y="4097650"/>
            <a:ext cx="376570" cy="154166"/>
          </a:xfrm>
          <a:prstGeom prst="upArrow">
            <a:avLst>
              <a:gd name="adj1" fmla="val 50000"/>
              <a:gd name="adj2" fmla="val 81540"/>
            </a:avLst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ja-JP" altLang="en-US"/>
          </a:p>
        </p:txBody>
      </p:sp>
      <p:sp>
        <p:nvSpPr>
          <p:cNvPr id="48" name="Text Box 112"/>
          <p:cNvSpPr txBox="1">
            <a:spLocks noChangeArrowheads="1"/>
          </p:cNvSpPr>
          <p:nvPr/>
        </p:nvSpPr>
        <p:spPr bwMode="auto">
          <a:xfrm>
            <a:off x="8187317" y="3320328"/>
            <a:ext cx="1428750" cy="2075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68415" tIns="34208" rIns="68415" bIns="34208">
            <a:spAutoFit/>
          </a:bodyPr>
          <a:lstStyle/>
          <a:p>
            <a:pPr defTabSz="957263"/>
            <a:r>
              <a:rPr lang="ja-JP" altLang="en-US" sz="900" b="1" dirty="0"/>
              <a:t>学校応援団の協力</a:t>
            </a:r>
          </a:p>
        </p:txBody>
      </p:sp>
      <p:sp>
        <p:nvSpPr>
          <p:cNvPr id="49" name="Text Box 112"/>
          <p:cNvSpPr txBox="1">
            <a:spLocks noChangeArrowheads="1"/>
          </p:cNvSpPr>
          <p:nvPr/>
        </p:nvSpPr>
        <p:spPr bwMode="auto">
          <a:xfrm>
            <a:off x="255884" y="3325208"/>
            <a:ext cx="1570080" cy="2075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68415" tIns="34208" rIns="68415" bIns="34208">
            <a:spAutoFit/>
          </a:bodyPr>
          <a:lstStyle/>
          <a:p>
            <a:pPr defTabSz="957263"/>
            <a:r>
              <a:rPr lang="ja-JP" altLang="en-US" sz="900" b="1" dirty="0"/>
              <a:t>学び合い学習</a:t>
            </a:r>
          </a:p>
        </p:txBody>
      </p:sp>
      <p:sp>
        <p:nvSpPr>
          <p:cNvPr id="1059" name="角丸四角形 39"/>
          <p:cNvSpPr>
            <a:spLocks noChangeArrowheads="1"/>
          </p:cNvSpPr>
          <p:nvPr/>
        </p:nvSpPr>
        <p:spPr bwMode="auto">
          <a:xfrm>
            <a:off x="1623067" y="1569586"/>
            <a:ext cx="1470132" cy="815349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341313" indent="-341313" algn="l" defTabSz="957263"/>
            <a:endParaRPr lang="en-US" altLang="ja-JP" sz="1000" b="1" dirty="0"/>
          </a:p>
          <a:p>
            <a:pPr marL="341313" indent="-341313" defTabSz="957263"/>
            <a:r>
              <a:rPr lang="ja-JP" altLang="en-US" sz="900" b="1" dirty="0">
                <a:solidFill>
                  <a:srgbClr val="FF0000"/>
                </a:solidFill>
              </a:rPr>
              <a:t>多様なコミュニケーション</a:t>
            </a:r>
            <a:endParaRPr lang="en-US" altLang="ja-JP" sz="900" b="1" dirty="0">
              <a:solidFill>
                <a:srgbClr val="FF0000"/>
              </a:solidFill>
            </a:endParaRPr>
          </a:p>
          <a:p>
            <a:pPr marL="341313" indent="-341313" algn="l" defTabSz="957263"/>
            <a:r>
              <a:rPr lang="ja-JP" altLang="en-US" sz="900" b="1" dirty="0">
                <a:solidFill>
                  <a:srgbClr val="FF0000"/>
                </a:solidFill>
              </a:rPr>
              <a:t>能力の育成</a:t>
            </a:r>
          </a:p>
          <a:p>
            <a:pPr marL="341313" indent="-341313" algn="l" defTabSz="957263"/>
            <a:r>
              <a:rPr lang="ja-JP" altLang="en-US" sz="800" dirty="0">
                <a:latin typeface="ＭＳ Ｐゴシック" charset="-128"/>
              </a:rPr>
              <a:t>明るい挨拶、返事、笑顔があふ</a:t>
            </a:r>
            <a:endParaRPr lang="en-US" altLang="ja-JP" sz="800" dirty="0">
              <a:latin typeface="ＭＳ Ｐゴシック" charset="-128"/>
            </a:endParaRPr>
          </a:p>
          <a:p>
            <a:pPr marL="341313" indent="-341313" algn="l" defTabSz="957263"/>
            <a:r>
              <a:rPr lang="ja-JP" altLang="en-US" sz="800" dirty="0">
                <a:latin typeface="ＭＳ Ｐゴシック" charset="-128"/>
              </a:rPr>
              <a:t>れる学校づくりを推進する。</a:t>
            </a:r>
          </a:p>
          <a:p>
            <a:pPr marL="341313" indent="-341313" algn="l" defTabSz="957263"/>
            <a:endParaRPr lang="ja-JP" altLang="en-US" sz="800" dirty="0">
              <a:latin typeface="ＭＳ Ｐゴシック" charset="-128"/>
            </a:endParaRPr>
          </a:p>
        </p:txBody>
      </p:sp>
      <p:sp>
        <p:nvSpPr>
          <p:cNvPr id="2" name="Rectangle 15"/>
          <p:cNvSpPr>
            <a:spLocks noChangeArrowheads="1"/>
          </p:cNvSpPr>
          <p:nvPr/>
        </p:nvSpPr>
        <p:spPr bwMode="auto">
          <a:xfrm>
            <a:off x="344488" y="188640"/>
            <a:ext cx="3497263" cy="453727"/>
          </a:xfrm>
          <a:prstGeom prst="rect">
            <a:avLst/>
          </a:prstGeom>
          <a:solidFill>
            <a:srgbClr val="FF9966"/>
          </a:solidFill>
          <a:ln>
            <a:solidFill>
              <a:srgbClr val="FFFF00"/>
            </a:solidFill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68415" tIns="34208" rIns="68415" bIns="34208" anchor="ctr"/>
          <a:lstStyle/>
          <a:p>
            <a:pPr defTabSz="957263">
              <a:defRPr/>
            </a:pPr>
            <a:r>
              <a:rPr lang="ja-JP" altLang="en-US" sz="2400" dirty="0">
                <a:solidFill>
                  <a:srgbClr val="FFFF00"/>
                </a:solidFill>
                <a:latin typeface="HGS創英ﾌﾟﾚｾﾞﾝｽEB" pitchFamily="18" charset="-128"/>
                <a:ea typeface="HGS創英ﾌﾟﾚｾﾞﾝｽEB" pitchFamily="18" charset="-128"/>
              </a:rPr>
              <a:t>上里町立長幡小学校</a:t>
            </a:r>
          </a:p>
        </p:txBody>
      </p:sp>
      <p:sp>
        <p:nvSpPr>
          <p:cNvPr id="41" name="角丸四角形 40"/>
          <p:cNvSpPr/>
          <p:nvPr/>
        </p:nvSpPr>
        <p:spPr bwMode="auto">
          <a:xfrm>
            <a:off x="2237804" y="673235"/>
            <a:ext cx="4961513" cy="617018"/>
          </a:xfrm>
          <a:prstGeom prst="roundRect">
            <a:avLst/>
          </a:prstGeom>
          <a:solidFill>
            <a:srgbClr val="FFCCFF"/>
          </a:solidFill>
          <a:ln w="12700">
            <a:solidFill>
              <a:schemeClr val="tx1"/>
            </a:solidFill>
            <a:miter lim="800000"/>
            <a:headEnd/>
            <a:tailEnd/>
          </a:ln>
          <a:effectLst>
            <a:outerShdw dist="53882" dir="2700000" algn="ctr" rotWithShape="0">
              <a:schemeClr val="tx1">
                <a:alpha val="50000"/>
              </a:schemeClr>
            </a:outerShdw>
          </a:effectLst>
        </p:spPr>
        <p:txBody>
          <a:bodyPr wrap="none" lIns="68415" tIns="34208" rIns="68415" bIns="34208" rtlCol="0" anchor="ctr"/>
          <a:lstStyle/>
          <a:p>
            <a:pPr marL="257175" indent="-257175" defTabSz="957263"/>
            <a:endParaRPr lang="en-US" altLang="ja-JP" sz="1000" dirty="0">
              <a:latin typeface="HG丸ｺﾞｼｯｸM-PRO" pitchFamily="50" charset="-128"/>
              <a:ea typeface="HG丸ｺﾞｼｯｸM-PRO" pitchFamily="50" charset="-128"/>
            </a:endParaRPr>
          </a:p>
          <a:p>
            <a:pPr marL="257175" indent="-257175" defTabSz="957263"/>
            <a:r>
              <a:rPr lang="ja-JP" altLang="en-US" sz="1000" dirty="0">
                <a:latin typeface="HG丸ｺﾞｼｯｸM-PRO" pitchFamily="50" charset="-128"/>
                <a:ea typeface="HG丸ｺﾞｼｯｸM-PRO" pitchFamily="50" charset="-128"/>
              </a:rPr>
              <a:t>学校教育</a:t>
            </a:r>
            <a:r>
              <a:rPr lang="ja-JP" altLang="en-US" sz="1000" b="1" dirty="0">
                <a:latin typeface="HG丸ｺﾞｼｯｸM-PRO" pitchFamily="50" charset="-128"/>
                <a:ea typeface="HG丸ｺﾞｼｯｸM-PRO" pitchFamily="50" charset="-128"/>
              </a:rPr>
              <a:t>目標</a:t>
            </a:r>
            <a:endParaRPr lang="en-US" altLang="ja-JP" sz="1800" b="1" dirty="0">
              <a:latin typeface="HG丸ｺﾞｼｯｸM-PRO" pitchFamily="50" charset="-128"/>
              <a:ea typeface="HG丸ｺﾞｼｯｸM-PRO" pitchFamily="50" charset="-128"/>
            </a:endParaRPr>
          </a:p>
          <a:p>
            <a:pPr marL="257175" indent="-257175" defTabSz="957263"/>
            <a:r>
              <a:rPr lang="ja-JP" altLang="en-US" sz="1800" b="1" dirty="0">
                <a:solidFill>
                  <a:srgbClr val="FF0000"/>
                </a:solidFill>
                <a:latin typeface="ＤＦ平成明朝体W7" pitchFamily="17" charset="-128"/>
                <a:ea typeface="ＤＦ平成明朝体W7" pitchFamily="17" charset="-128"/>
              </a:rPr>
              <a:t>進んで学ぶ子・思いやりのある子・元気な子</a:t>
            </a:r>
            <a:endParaRPr lang="en-US" altLang="ja-JP" sz="1800" b="1" dirty="0">
              <a:solidFill>
                <a:srgbClr val="FF0000"/>
              </a:solidFill>
              <a:latin typeface="ＤＦ平成明朝体W7" pitchFamily="17" charset="-128"/>
              <a:ea typeface="ＤＦ平成明朝体W7" pitchFamily="17" charset="-128"/>
            </a:endParaRPr>
          </a:p>
          <a:p>
            <a:pPr marL="257175" indent="-257175" defTabSz="957263"/>
            <a:r>
              <a:rPr lang="ja-JP" altLang="en-US" sz="1000" b="1" dirty="0">
                <a:solidFill>
                  <a:schemeClr val="accent2"/>
                </a:solidFill>
                <a:latin typeface="ＤＦ平成明朝体W7" pitchFamily="17" charset="-128"/>
                <a:ea typeface="ＤＦ平成明朝体W7" pitchFamily="17" charset="-128"/>
              </a:rPr>
              <a:t>夢と笑顔と「ありがとう」があふれる長幡小学校　～「離」の章～</a:t>
            </a:r>
            <a:r>
              <a:rPr lang="ja-JP" altLang="en-US" sz="1200" b="1" dirty="0">
                <a:solidFill>
                  <a:schemeClr val="accent2"/>
                </a:solidFill>
                <a:latin typeface="ＤＦ平成明朝体W7" pitchFamily="17" charset="-128"/>
                <a:ea typeface="ＤＦ平成明朝体W7" pitchFamily="17" charset="-128"/>
              </a:rPr>
              <a:t> </a:t>
            </a:r>
          </a:p>
          <a:p>
            <a:pPr marL="257175" indent="-257175" algn="ctr" defTabSz="957263"/>
            <a:endParaRPr kumimoji="1" lang="ja-JP" altLang="en-US" sz="1000" dirty="0">
              <a:latin typeface="HG丸ｺﾞｼｯｸM-PRO" pitchFamily="50" charset="-128"/>
              <a:ea typeface="HG丸ｺﾞｼｯｸM-PRO" pitchFamily="50" charset="-128"/>
            </a:endParaRPr>
          </a:p>
        </p:txBody>
      </p:sp>
      <p:sp>
        <p:nvSpPr>
          <p:cNvPr id="52" name="Text Box 112"/>
          <p:cNvSpPr txBox="1">
            <a:spLocks noChangeArrowheads="1"/>
          </p:cNvSpPr>
          <p:nvPr/>
        </p:nvSpPr>
        <p:spPr bwMode="auto">
          <a:xfrm>
            <a:off x="8239148" y="2000240"/>
            <a:ext cx="1428750" cy="20758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68415" tIns="34208" rIns="68415" bIns="34208">
            <a:spAutoFit/>
          </a:bodyPr>
          <a:lstStyle/>
          <a:p>
            <a:pPr defTabSz="957263"/>
            <a:r>
              <a:rPr lang="ja-JP" altLang="en-US" sz="900" b="1" dirty="0"/>
              <a:t>地域とともに１５２年</a:t>
            </a:r>
          </a:p>
        </p:txBody>
      </p:sp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269882" y="5072640"/>
            <a:ext cx="1428760" cy="1071570"/>
          </a:xfrm>
          <a:prstGeom prst="rect">
            <a:avLst/>
          </a:prstGeom>
          <a:noFill/>
          <a:ln w="952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62" name="角丸四角形 39"/>
          <p:cNvSpPr>
            <a:spLocks noChangeArrowheads="1"/>
          </p:cNvSpPr>
          <p:nvPr/>
        </p:nvSpPr>
        <p:spPr bwMode="auto">
          <a:xfrm>
            <a:off x="3073481" y="1544496"/>
            <a:ext cx="1215761" cy="830440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341313" indent="-341313" defTabSz="957263"/>
            <a:r>
              <a:rPr lang="ja-JP" altLang="en-US" sz="1000" b="1" dirty="0">
                <a:solidFill>
                  <a:srgbClr val="FF0000"/>
                </a:solidFill>
              </a:rPr>
              <a:t>居場所づくりの推進</a:t>
            </a:r>
            <a:endParaRPr lang="en-US" altLang="ja-JP" sz="900" b="1" dirty="0">
              <a:solidFill>
                <a:srgbClr val="FF0000"/>
              </a:solidFill>
            </a:endParaRPr>
          </a:p>
          <a:p>
            <a:pPr marL="341313" indent="-341313" defTabSz="957263"/>
            <a:endParaRPr lang="en-US" altLang="ja-JP" sz="900" b="1" dirty="0">
              <a:solidFill>
                <a:srgbClr val="FF0000"/>
              </a:solidFill>
            </a:endParaRPr>
          </a:p>
          <a:p>
            <a:pPr algn="l"/>
            <a:r>
              <a:rPr lang="ja-JP" altLang="en-US" sz="800" dirty="0"/>
              <a:t>安心・安全で美しく心和む</a:t>
            </a:r>
            <a:endParaRPr lang="en-US" altLang="ja-JP" sz="800" dirty="0"/>
          </a:p>
          <a:p>
            <a:pPr algn="l"/>
            <a:r>
              <a:rPr lang="ja-JP" altLang="en-US" sz="800" dirty="0">
                <a:latin typeface="ＭＳ Ｐゴシック" charset="-128"/>
              </a:rPr>
              <a:t>教育環境を整備する。</a:t>
            </a:r>
          </a:p>
        </p:txBody>
      </p:sp>
      <p:sp>
        <p:nvSpPr>
          <p:cNvPr id="63" name="角丸四角形 39"/>
          <p:cNvSpPr>
            <a:spLocks noChangeArrowheads="1"/>
          </p:cNvSpPr>
          <p:nvPr/>
        </p:nvSpPr>
        <p:spPr bwMode="auto">
          <a:xfrm>
            <a:off x="4297460" y="1538893"/>
            <a:ext cx="1352933" cy="836043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341313" indent="-341313" defTabSz="957263"/>
            <a:r>
              <a:rPr lang="ja-JP" altLang="en-US" sz="1000" b="1" dirty="0">
                <a:solidFill>
                  <a:srgbClr val="FF0000"/>
                </a:solidFill>
              </a:rPr>
              <a:t> 教育のプロ集団の</a:t>
            </a:r>
            <a:endParaRPr lang="en-US" altLang="ja-JP" sz="1000" b="1" dirty="0">
              <a:solidFill>
                <a:srgbClr val="FF0000"/>
              </a:solidFill>
            </a:endParaRPr>
          </a:p>
          <a:p>
            <a:pPr marL="341313" indent="-341313" algn="l" defTabSz="957263"/>
            <a:r>
              <a:rPr lang="ja-JP" altLang="en-US" sz="1000" b="1" dirty="0">
                <a:solidFill>
                  <a:srgbClr val="FF0000"/>
                </a:solidFill>
              </a:rPr>
              <a:t>育成</a:t>
            </a:r>
            <a:endParaRPr lang="ja-JP" altLang="en-US" sz="900" b="1" dirty="0">
              <a:solidFill>
                <a:srgbClr val="FF0000"/>
              </a:solidFill>
            </a:endParaRPr>
          </a:p>
          <a:p>
            <a:pPr algn="l"/>
            <a:r>
              <a:rPr lang="ja-JP" altLang="en-US" sz="800" dirty="0">
                <a:latin typeface="ＭＳ Ｐゴシック" charset="-128"/>
              </a:rPr>
              <a:t>教員としての心・技・体の</a:t>
            </a:r>
            <a:endParaRPr lang="en-US" altLang="ja-JP" sz="800" dirty="0">
              <a:latin typeface="ＭＳ Ｐゴシック" charset="-128"/>
            </a:endParaRPr>
          </a:p>
          <a:p>
            <a:pPr algn="l"/>
            <a:r>
              <a:rPr lang="ja-JP" altLang="en-US" sz="800" dirty="0">
                <a:latin typeface="ＭＳ Ｐゴシック" charset="-128"/>
              </a:rPr>
              <a:t>向上に努め、五感に働き</a:t>
            </a:r>
            <a:endParaRPr lang="en-US" altLang="ja-JP" sz="800" dirty="0">
              <a:latin typeface="ＭＳ Ｐゴシック" charset="-128"/>
            </a:endParaRPr>
          </a:p>
          <a:p>
            <a:pPr algn="l"/>
            <a:r>
              <a:rPr lang="ja-JP" altLang="en-US" sz="800" dirty="0">
                <a:latin typeface="ＭＳ Ｐゴシック" charset="-128"/>
              </a:rPr>
              <a:t>かける教育活動を推進する。</a:t>
            </a:r>
          </a:p>
        </p:txBody>
      </p:sp>
      <p:sp>
        <p:nvSpPr>
          <p:cNvPr id="64" name="角丸四角形 39"/>
          <p:cNvSpPr>
            <a:spLocks noChangeArrowheads="1"/>
          </p:cNvSpPr>
          <p:nvPr/>
        </p:nvSpPr>
        <p:spPr bwMode="auto">
          <a:xfrm>
            <a:off x="5664689" y="1520107"/>
            <a:ext cx="1261027" cy="854829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341313" indent="-341313" defTabSz="957263"/>
            <a:r>
              <a:rPr lang="ja-JP" altLang="en-US" sz="1000" b="1" dirty="0">
                <a:solidFill>
                  <a:srgbClr val="FF0000"/>
                </a:solidFill>
              </a:rPr>
              <a:t>多様な価値観及び</a:t>
            </a:r>
            <a:endParaRPr lang="en-US" altLang="ja-JP" sz="1000" b="1" dirty="0">
              <a:solidFill>
                <a:srgbClr val="FF0000"/>
              </a:solidFill>
            </a:endParaRPr>
          </a:p>
          <a:p>
            <a:pPr marL="341313" indent="-341313" defTabSz="957263"/>
            <a:r>
              <a:rPr lang="ja-JP" altLang="en-US" sz="1000" b="1" dirty="0">
                <a:solidFill>
                  <a:srgbClr val="FF0000"/>
                </a:solidFill>
              </a:rPr>
              <a:t>多文化共生社会への</a:t>
            </a:r>
            <a:endParaRPr lang="en-US" altLang="ja-JP" sz="1000" b="1" dirty="0">
              <a:solidFill>
                <a:srgbClr val="FF0000"/>
              </a:solidFill>
            </a:endParaRPr>
          </a:p>
          <a:p>
            <a:pPr marL="341313" indent="-341313" algn="l" defTabSz="957263"/>
            <a:r>
              <a:rPr lang="ja-JP" altLang="en-US" sz="1000" b="1" dirty="0">
                <a:solidFill>
                  <a:srgbClr val="FF0000"/>
                </a:solidFill>
              </a:rPr>
              <a:t>適応</a:t>
            </a:r>
            <a:endParaRPr lang="ja-JP" altLang="en-US" sz="900" b="1" dirty="0">
              <a:solidFill>
                <a:srgbClr val="FF0000"/>
              </a:solidFill>
            </a:endParaRPr>
          </a:p>
          <a:p>
            <a:pPr algn="l"/>
            <a:r>
              <a:rPr lang="ja-JP" altLang="en-US" sz="800" dirty="0"/>
              <a:t>「共生」を軸とした豊かな</a:t>
            </a:r>
            <a:endParaRPr lang="en-US" altLang="ja-JP" sz="800" dirty="0"/>
          </a:p>
          <a:p>
            <a:pPr algn="l"/>
            <a:r>
              <a:rPr lang="ja-JP" altLang="en-US" sz="800" dirty="0"/>
              <a:t>人間性を育む教育を推進</a:t>
            </a:r>
            <a:endParaRPr lang="en-US" altLang="ja-JP" sz="800" dirty="0"/>
          </a:p>
          <a:p>
            <a:pPr algn="l"/>
            <a:r>
              <a:rPr lang="ja-JP" altLang="en-US" sz="800" dirty="0">
                <a:latin typeface="ＭＳ Ｐゴシック" charset="-128"/>
              </a:rPr>
              <a:t>する。</a:t>
            </a:r>
          </a:p>
        </p:txBody>
      </p:sp>
      <p:sp>
        <p:nvSpPr>
          <p:cNvPr id="65" name="角丸四角形 39"/>
          <p:cNvSpPr>
            <a:spLocks noChangeArrowheads="1"/>
          </p:cNvSpPr>
          <p:nvPr/>
        </p:nvSpPr>
        <p:spPr bwMode="auto">
          <a:xfrm>
            <a:off x="6914963" y="1519691"/>
            <a:ext cx="1261027" cy="829506"/>
          </a:xfrm>
          <a:prstGeom prst="roundRect">
            <a:avLst>
              <a:gd name="adj" fmla="val 16667"/>
            </a:avLst>
          </a:prstGeom>
          <a:solidFill>
            <a:srgbClr val="FFFF99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341313" indent="-341313" algn="l" defTabSz="957263"/>
            <a:r>
              <a:rPr lang="ja-JP" altLang="en-US" sz="1000" b="1" dirty="0">
                <a:solidFill>
                  <a:srgbClr val="FF0000"/>
                </a:solidFill>
              </a:rPr>
              <a:t> 社会に開かれた</a:t>
            </a:r>
            <a:endParaRPr lang="en-US" altLang="ja-JP" sz="1000" b="1" dirty="0">
              <a:solidFill>
                <a:srgbClr val="FF0000"/>
              </a:solidFill>
            </a:endParaRPr>
          </a:p>
          <a:p>
            <a:pPr marL="341313" indent="-341313" defTabSz="957263"/>
            <a:r>
              <a:rPr lang="ja-JP" altLang="en-US" sz="1000" b="1" dirty="0">
                <a:solidFill>
                  <a:srgbClr val="FF0000"/>
                </a:solidFill>
              </a:rPr>
              <a:t>教育課程の推進</a:t>
            </a:r>
            <a:endParaRPr lang="ja-JP" altLang="en-US" sz="900" b="1" dirty="0">
              <a:solidFill>
                <a:srgbClr val="FF0000"/>
              </a:solidFill>
            </a:endParaRPr>
          </a:p>
          <a:p>
            <a:pPr algn="l"/>
            <a:r>
              <a:rPr lang="ja-JP" altLang="en-US" sz="800" dirty="0">
                <a:latin typeface="ＭＳ Ｐゴシック" charset="-128"/>
              </a:rPr>
              <a:t>家庭・地域等との連携や</a:t>
            </a:r>
            <a:endParaRPr lang="en-US" altLang="ja-JP" sz="800" dirty="0">
              <a:latin typeface="ＭＳ Ｐゴシック" charset="-128"/>
            </a:endParaRPr>
          </a:p>
          <a:p>
            <a:pPr algn="l"/>
            <a:r>
              <a:rPr lang="ja-JP" altLang="en-US" sz="800" dirty="0">
                <a:latin typeface="ＭＳ Ｐゴシック" charset="-128"/>
              </a:rPr>
              <a:t>交流による開かれた学校</a:t>
            </a:r>
            <a:endParaRPr lang="en-US" altLang="ja-JP" sz="800" dirty="0">
              <a:latin typeface="ＭＳ Ｐゴシック" charset="-128"/>
            </a:endParaRPr>
          </a:p>
          <a:p>
            <a:pPr algn="l"/>
            <a:r>
              <a:rPr lang="ja-JP" altLang="en-US" sz="800" dirty="0">
                <a:latin typeface="ＭＳ Ｐゴシック" charset="-128"/>
              </a:rPr>
              <a:t>づくりを推進する。</a:t>
            </a:r>
          </a:p>
        </p:txBody>
      </p:sp>
      <p:sp>
        <p:nvSpPr>
          <p:cNvPr id="3" name="テキスト ボックス 2"/>
          <p:cNvSpPr txBox="1"/>
          <p:nvPr/>
        </p:nvSpPr>
        <p:spPr>
          <a:xfrm>
            <a:off x="3067044" y="4052555"/>
            <a:ext cx="3936696" cy="246221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kumimoji="1" lang="ja-JP" altLang="en-US" sz="1000" b="1" dirty="0">
                <a:solidFill>
                  <a:srgbClr val="FF0000"/>
                </a:solidFill>
              </a:rPr>
              <a:t>６つのふれあい体験活動の重視：自然・人・本・家族・地域・本物</a:t>
            </a:r>
          </a:p>
        </p:txBody>
      </p:sp>
      <p:pic>
        <p:nvPicPr>
          <p:cNvPr id="50" name="図 49">
            <a:extLst>
              <a:ext uri="{FF2B5EF4-FFF2-40B4-BE49-F238E27FC236}">
                <a16:creationId xmlns:a16="http://schemas.microsoft.com/office/drawing/2014/main" id="{EB17DC5D-F61F-40C4-8294-8D8184207B18}"/>
              </a:ext>
            </a:extLst>
          </p:cNvPr>
          <p:cNvPicPr/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143" y="342305"/>
            <a:ext cx="651020" cy="626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図 58">
            <a:extLst>
              <a:ext uri="{FF2B5EF4-FFF2-40B4-BE49-F238E27FC236}">
                <a16:creationId xmlns:a16="http://schemas.microsoft.com/office/drawing/2014/main" id="{26A665DF-1F83-4530-8E69-8932F7A7161F}"/>
              </a:ext>
            </a:extLst>
          </p:cNvPr>
          <p:cNvPicPr/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990" y="4836297"/>
            <a:ext cx="1269365" cy="1413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B212DF6D-B75D-47AC-9286-B79CB1ADD5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0600" y="4392357"/>
            <a:ext cx="538525" cy="765825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blipFill>
          <a:blip xmlns:r="http://schemas.openxmlformats.org/officeDocument/2006/relationships" r:embed="rId1"/>
          <a:tile tx="0" ty="0" sx="100000" sy="100000" flip="none" algn="tl"/>
        </a:blipFill>
        <a:ln w="9525">
          <a:solidFill>
            <a:schemeClr val="tx1"/>
          </a:solidFill>
          <a:miter lim="800000"/>
          <a:headEnd/>
          <a:tailEnd/>
        </a:ln>
        <a:effectLst>
          <a:outerShdw dist="53882" dir="2700000" algn="ctr" rotWithShape="0">
            <a:schemeClr val="tx1">
              <a:alpha val="50000"/>
            </a:schemeClr>
          </a:outerShdw>
        </a:effectLst>
      </a:spPr>
      <a:bodyPr wrap="none" lIns="68415" tIns="34208" rIns="68415" bIns="34208" anchor="ctr"/>
      <a:lstStyle>
        <a:defPPr marL="257175" indent="-257175" defTabSz="957263">
          <a:defRPr sz="1000" dirty="0">
            <a:latin typeface="HG丸ｺﾞｼｯｸM-PRO" pitchFamily="50" charset="-128"/>
            <a:ea typeface="HG丸ｺﾞｼｯｸM-PRO" pitchFamily="5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5726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ja-JP" altLang="en-US" sz="7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</a:objectDefaults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3223</TotalTime>
  <Words>919</Words>
  <Application>Microsoft Office PowerPoint</Application>
  <PresentationFormat>A4 210 x 297 mm</PresentationFormat>
  <Paragraphs>127</Paragraphs>
  <Slides>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10" baseType="lpstr">
      <vt:lpstr>ＤＦ平成明朝体W7</vt:lpstr>
      <vt:lpstr>ＤＨＰ平成明朝体W7</vt:lpstr>
      <vt:lpstr>HGS創英ﾌﾟﾚｾﾞﾝｽEB</vt:lpstr>
      <vt:lpstr>HG丸ｺﾞｼｯｸM-PRO</vt:lpstr>
      <vt:lpstr>ＭＳ Ｐゴシック</vt:lpstr>
      <vt:lpstr>ＭＳ ゴシック</vt:lpstr>
      <vt:lpstr>Arial</vt:lpstr>
      <vt:lpstr>Times New Roman</vt:lpstr>
      <vt:lpstr>標準デザイン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hyuga teturou</dc:creator>
  <cp:lastModifiedBy>kamisato223</cp:lastModifiedBy>
  <cp:revision>289</cp:revision>
  <cp:lastPrinted>2025-04-03T00:48:43Z</cp:lastPrinted>
  <dcterms:created xsi:type="dcterms:W3CDTF">2005-10-04T04:48:58Z</dcterms:created>
  <dcterms:modified xsi:type="dcterms:W3CDTF">2025-04-03T00:50:34Z</dcterms:modified>
</cp:coreProperties>
</file>